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69" r:id="rId16"/>
    <p:sldId id="270" r:id="rId17"/>
  </p:sldIdLst>
  <p:sldSz cx="12192000" cy="6858000"/>
  <p:notesSz cx="6858000" cy="9144000"/>
  <p:defaultTextStyle>
    <a:defPPr>
      <a:defRPr lang="en-A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 varScale="1">
        <p:scale>
          <a:sx n="87" d="100"/>
          <a:sy n="87" d="100"/>
        </p:scale>
        <p:origin x="72" y="7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621649-896B-4009-A821-6AFB0B1920FA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9396E8-D5BB-490E-8842-9743AB832652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979854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1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27353698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10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511222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11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7378647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12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8211668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13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40058497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14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40780732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15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4082328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16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2164996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2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4018770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3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8265582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4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642746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5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664427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6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532489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7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762949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8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4253355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9396E8-D5BB-490E-8842-9743AB832652}" type="slidenum">
              <a:rPr lang="en-AS" smtClean="0"/>
              <a:t>9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314125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8335F-C54F-25FC-228D-71B3DA49A2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320044-E711-D0A8-2B1B-A7B049C9F0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7BD2C-ED5B-E695-0081-A96120F93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17076-53C8-671B-33CA-1D43C715D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1AD83-5BC5-AA74-DA08-DF8426271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88053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290C2-CC3B-D0D4-EBD7-E79250884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D071A6-0062-F856-10A8-5FB33542F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E2A1B-FEEB-1318-848D-D04EA0FD6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3BE37-1DF4-B1B1-0F84-4BCD6A9FE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227FA-D35A-856A-42A3-F0BFE5CF0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883696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072BB3-0CD0-A63B-EC37-DF11521F8D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5EFE39-3CD6-CB0B-6583-CB98C41C15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9F7D97-8E68-C2BA-0281-06CBEEA6F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1F795-6583-3023-BD8E-C2D148923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D3BE3-FCEC-31EA-9E22-C6C469F3D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492877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46565-2C75-1D2C-A1A1-418A66BD0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3BD99-F391-C2F8-26C1-B1F69AA31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E7B36-5CD6-5B19-AB1C-58902B0E9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74C31-E66A-907A-0FAF-149731103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94ECE-15F6-95B3-E2B7-4F723E8A0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805701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F21F3-8E60-ABCE-8221-370D15C07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B3058C-615D-BF68-DFAA-669CF26C5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18697-743D-07E6-AA85-A094EFF20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84C4C-7B10-89BA-4CB6-06FA233A4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7FA24-FC64-C41E-DE05-17D26B573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2044889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B0683-7BC1-0BAF-DC2D-A37954CCA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DDCB9-0E2F-58F2-630F-DA877C2671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40E38F-B10F-8D61-12BF-C2EDBD90D7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A58D8F-1B36-0272-6F4A-EDA5D35F9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6DBA95-C8A7-BE24-6EEF-8CCAF5638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EBEC21-EDC1-B10D-67B5-E5F14389E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856852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108BB-1E8F-4D2A-B426-DBB58A8A0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55426A-3C99-D7DF-3ECB-83B54848E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422F72-2153-73C2-09D1-61B1511920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2E58B8-0626-5BFB-A3D8-6D512D1480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6DA9AA-869A-2C04-969F-29316FEECF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BB545A-87E9-625E-C9F1-F246E831F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E21063-886E-EB8C-FA49-08C0B115B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D552AE-C482-893B-1C2C-663703769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2528812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ACBF4-7A9B-6FA9-7EFE-AED4D5FF2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60C9A-4B41-B9FE-8D52-8380D8B88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48BC40-77B7-42C2-D40A-B19A9E7A5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6ECB9-1EF3-717B-3D05-442040F9C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79315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BB07C4-167C-381B-E39B-337C5ADCD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95A48C-2AD2-A683-5A07-2621C6718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0E0667-053B-3405-0B7B-C01E56EEB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512477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45293-120B-3291-DAED-3FF324460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006D2-2B68-285D-3C96-681F28795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9D117B-72A7-EF1F-F112-1E12D4B78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CE0D6-EC89-4635-B952-38BDD270E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E24FD-7728-FB65-43B5-2BE0D2349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D9F94-951A-3E1C-2548-347BE56B8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616175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414D4-4398-8A5D-E1AF-5BFDA99F5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10EFB3-1B0B-4E56-A4C6-102451851C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C400E-27A4-E3BA-D4CF-FE2FBD9A3A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BC23AA-86EE-71D9-25CB-2F0DE2736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EA01C3-8664-6147-883E-71313E2D7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3043D8-CFBB-B2CC-7C66-A324C8788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831137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642B36-4D59-A039-FC4D-0F454EAE4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3556E1-C9EF-6241-6907-24EB85EE4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0E4F0-BB1C-FCBC-DF37-724B6C8CA6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9ACD71-68DD-4C7A-8A12-C439C5911AE6}" type="datetimeFigureOut">
              <a:rPr lang="en-AS" smtClean="0"/>
              <a:t>6/8/2024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DD2A9-638B-8518-F7DD-F99D55128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E05A8-F621-3DEC-EC55-549568BD4B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980346-94E8-4DFA-BEBF-EDD13EA305DC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2928856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Targeted Marketing in Banking Sector</a:t>
            </a:r>
            <a:endParaRPr lang="en-A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9779977" cy="3481754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Prakash Bajracharya</a:t>
            </a:r>
          </a:p>
          <a:p>
            <a:pPr algn="l"/>
            <a:r>
              <a:rPr lang="en-US" sz="2400" b="1" i="0" dirty="0">
                <a:effectLst/>
                <a:highlight>
                  <a:srgbClr val="FFFFFF"/>
                </a:highlight>
                <a:latin typeface="Aptos" panose="020B0004020202020204" pitchFamily="34" charset="0"/>
              </a:rPr>
              <a:t>Module 8: </a:t>
            </a:r>
            <a:r>
              <a:rPr lang="en-US" sz="2400" b="0" i="0" dirty="0">
                <a:effectLst/>
                <a:highlight>
                  <a:srgbClr val="FFFFFF"/>
                </a:highlight>
                <a:latin typeface="Aptos" panose="020B0004020202020204" pitchFamily="34" charset="0"/>
              </a:rPr>
              <a:t>Portfolio Project - Presentation</a:t>
            </a:r>
          </a:p>
          <a:p>
            <a:pPr algn="l"/>
            <a:endParaRPr lang="en-US" dirty="0"/>
          </a:p>
          <a:p>
            <a:pPr algn="l"/>
            <a:r>
              <a:rPr lang="en-US" b="1" dirty="0"/>
              <a:t>MIS 581 – Capstone Business Intelligence and Data Analytics</a:t>
            </a:r>
          </a:p>
          <a:p>
            <a:pPr algn="l"/>
            <a:r>
              <a:rPr lang="en-US" dirty="0"/>
              <a:t>Colorado State University-Global Campus</a:t>
            </a:r>
          </a:p>
          <a:p>
            <a:pPr algn="l"/>
            <a:endParaRPr lang="en-US" b="1" dirty="0"/>
          </a:p>
          <a:p>
            <a:pPr algn="l"/>
            <a:r>
              <a:rPr lang="en-US" b="1" dirty="0"/>
              <a:t>Dr. Justin </a:t>
            </a:r>
            <a:r>
              <a:rPr lang="en-US" b="1" dirty="0" err="1"/>
              <a:t>Bateh</a:t>
            </a:r>
            <a:br>
              <a:rPr lang="en-US" b="1" dirty="0"/>
            </a:br>
            <a:r>
              <a:rPr lang="en-US" dirty="0"/>
              <a:t>06/08/2024</a:t>
            </a:r>
          </a:p>
          <a:p>
            <a:pPr algn="l"/>
            <a:endParaRPr lang="en-A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BFD4E08D-A90C-C62B-5C1B-C3AEDE032A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65280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50"/>
    </mc:Choice>
    <mc:Fallback>
      <p:transition spd="slow" advTm="37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Bar chart showing subscription rates by previous engagement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1218985" cy="1190014"/>
          </a:xfrm>
        </p:spPr>
        <p:txBody>
          <a:bodyPr>
            <a:normAutofit fontScale="90000"/>
          </a:bodyPr>
          <a:lstStyle/>
          <a:p>
            <a:pPr algn="l"/>
            <a:r>
              <a:rPr lang="en-AS" sz="6000" b="1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Findings</a:t>
            </a:r>
            <a:r>
              <a:rPr lang="en-US" sz="6000" b="1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H3 Previous Engagement</a:t>
            </a:r>
            <a:endParaRPr lang="en-AS" dirty="0"/>
          </a:p>
        </p:txBody>
      </p:sp>
      <p:sp>
        <p:nvSpPr>
          <p:cNvPr id="3" name="Subtitle 2" descr="Bar chart showing subscription rates by previous engagement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4695092" cy="3481754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Significant impact of previous engagement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Higher subscription rates with more past interactions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Chi-square test: p-value &lt; 2.2e-16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algn="l"/>
            <a:endParaRPr lang="en-AS" dirty="0"/>
          </a:p>
        </p:txBody>
      </p:sp>
      <p:cxnSp>
        <p:nvCxnSpPr>
          <p:cNvPr id="5" name="Straight Connector 4" descr="Bar chart showing subscription rates by previous engagement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 descr="Bar chart showing subscription rates by previous engagement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7" name="Picture 6" descr="Bar chart showing subscription rates by previous engagement">
            <a:extLst>
              <a:ext uri="{FF2B5EF4-FFF2-40B4-BE49-F238E27FC236}">
                <a16:creationId xmlns:a16="http://schemas.microsoft.com/office/drawing/2014/main" id="{52E11928-CE20-D0F4-A6C5-70B8029FC2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74155"/>
            <a:ext cx="5470619" cy="32461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93C0B8-8E15-BA45-B0E0-3F197696E047}"/>
              </a:ext>
            </a:extLst>
          </p:cNvPr>
          <p:cNvSpPr txBox="1"/>
          <p:nvPr/>
        </p:nvSpPr>
        <p:spPr>
          <a:xfrm>
            <a:off x="6096000" y="5720275"/>
            <a:ext cx="45488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S" sz="1200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Bar chart showing subscription rates by previous engagement</a:t>
            </a:r>
            <a:endParaRPr lang="en-AS" sz="1200" dirty="0"/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9FE4938A-F388-78FB-17F6-36049B5F7D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3971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383"/>
    </mc:Choice>
    <mc:Fallback>
      <p:transition spd="slow" advTm="53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1098414" cy="1190014"/>
          </a:xfrm>
        </p:spPr>
        <p:txBody>
          <a:bodyPr>
            <a:noAutofit/>
          </a:bodyPr>
          <a:lstStyle/>
          <a:p>
            <a:pPr algn="l"/>
            <a:r>
              <a:rPr lang="en-AS" sz="5400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Recommendations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10533185" cy="3481754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Prioritize mobile communication for higher engagement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Leverage detailed customer data for personalized marketing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Maintain consistent and targeted customer engagement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Ensure data accuracy through regular audits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Integrate ethical considerations to maintain customer trust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21073600-B741-95D8-A61D-8A0B380A13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75860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04"/>
    </mc:Choice>
    <mc:Fallback>
      <p:transition spd="slow" advTm="43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Future Research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9779977" cy="3481754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Explore additional variables like income level and financial literacy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Conduct longitudinal studies to track customer </a:t>
            </a:r>
            <a:r>
              <a:rPr lang="en-AS" kern="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over time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Employ advanced machine learning techniques for better prediction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Incorporate customer satisfaction metrics to boost loyalty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Perform cross-bank comparisons to identify best practices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Integrate real-time data for dynamic decision-making</a:t>
            </a:r>
            <a:endParaRPr lang="en-A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BC1567F3-E24B-C5A8-DBC4-048AF03D1E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82300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021"/>
    </mc:Choice>
    <mc:Fallback>
      <p:transition spd="slow" advTm="44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Conclusion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9779977" cy="3481754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Summary of key findings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Importance of predictive analytics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Future research directions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7766970-DB6D-5508-53FA-818AE26918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5522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83"/>
    </mc:Choice>
    <mc:Fallback>
      <p:transition spd="slow" advTm="39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References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7"/>
            <a:ext cx="11169298" cy="3930157"/>
          </a:xfrm>
        </p:spPr>
        <p:txBody>
          <a:bodyPr>
            <a:noAutofit/>
          </a:bodyPr>
          <a:lstStyle/>
          <a:p>
            <a:pPr marL="342900" marR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ct val="42000"/>
              <a:buFont typeface="Wingdings" panose="05000000000000000000" pitchFamily="2" charset="2"/>
              <a:buChar char="q"/>
            </a:pPr>
            <a:r>
              <a:rPr lang="en-AS" kern="100" dirty="0" err="1">
                <a:effectLst/>
                <a:ea typeface="Aptos" panose="020B0004020202020204" pitchFamily="34" charset="0"/>
                <a:cs typeface="Mangal" panose="02040503050203030202" pitchFamily="18" charset="0"/>
              </a:rPr>
              <a:t>Moro,S</a:t>
            </a:r>
            <a:r>
              <a:rPr lang="en-AS" kern="100" dirty="0">
                <a:effectLst/>
                <a:ea typeface="Aptos" panose="020B0004020202020204" pitchFamily="34" charset="0"/>
                <a:cs typeface="Mangal" panose="02040503050203030202" pitchFamily="18" charset="0"/>
              </a:rPr>
              <a:t>., </a:t>
            </a:r>
            <a:r>
              <a:rPr lang="en-AS" kern="100" dirty="0" err="1">
                <a:effectLst/>
                <a:ea typeface="Aptos" panose="020B0004020202020204" pitchFamily="34" charset="0"/>
                <a:cs typeface="Mangal" panose="02040503050203030202" pitchFamily="18" charset="0"/>
              </a:rPr>
              <a:t>Rita,P</a:t>
            </a:r>
            <a:r>
              <a:rPr lang="en-AS" kern="100" dirty="0">
                <a:effectLst/>
                <a:ea typeface="Aptos" panose="020B0004020202020204" pitchFamily="34" charset="0"/>
                <a:cs typeface="Mangal" panose="02040503050203030202" pitchFamily="18" charset="0"/>
              </a:rPr>
              <a:t>., and </a:t>
            </a:r>
            <a:r>
              <a:rPr lang="en-AS" kern="100" dirty="0" err="1">
                <a:effectLst/>
                <a:ea typeface="Aptos" panose="020B0004020202020204" pitchFamily="34" charset="0"/>
                <a:cs typeface="Mangal" panose="02040503050203030202" pitchFamily="18" charset="0"/>
              </a:rPr>
              <a:t>Cortez,P</a:t>
            </a:r>
            <a:r>
              <a:rPr lang="en-AS" kern="100" dirty="0">
                <a:effectLst/>
                <a:ea typeface="Aptos" panose="020B0004020202020204" pitchFamily="34" charset="0"/>
                <a:cs typeface="Mangal" panose="02040503050203030202" pitchFamily="18" charset="0"/>
              </a:rPr>
              <a:t>.. (2012). Bank Marketing. UCI Machine Learning Repository. https://doi.org/10.24432/C5K306.</a:t>
            </a:r>
          </a:p>
          <a:p>
            <a:pPr marL="342900" marR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ct val="42000"/>
              <a:buFont typeface="Wingdings" panose="05000000000000000000" pitchFamily="2" charset="2"/>
              <a:buChar char="q"/>
            </a:pPr>
            <a:r>
              <a:rPr lang="en-AS" kern="100" dirty="0">
                <a:effectLst/>
                <a:ea typeface="Aptos" panose="020B0004020202020204" pitchFamily="34" charset="0"/>
                <a:cs typeface="Mangal" panose="02040503050203030202" pitchFamily="18" charset="0"/>
              </a:rPr>
              <a:t>McCarthy, et al. (2022). Applying Predictive Analytics: Finding Values in Data. Springer Nature Switzerland AG.</a:t>
            </a:r>
          </a:p>
          <a:p>
            <a:pPr marL="342900" marR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ct val="42000"/>
              <a:buFont typeface="Wingdings" panose="05000000000000000000" pitchFamily="2" charset="2"/>
              <a:buChar char="q"/>
            </a:pPr>
            <a:r>
              <a:rPr lang="en-AS" kern="100" dirty="0">
                <a:effectLst/>
                <a:ea typeface="Aptos" panose="020B0004020202020204" pitchFamily="34" charset="0"/>
                <a:cs typeface="Mangal" panose="02040503050203030202" pitchFamily="18" charset="0"/>
              </a:rPr>
              <a:t>Smith, J., &amp; Johnson, A. (2023). The Impact of Demographic Characteristics on Marketing Campaign Success in the Banking Sector. Journal of Marketing Research, 8(2).</a:t>
            </a:r>
            <a:endParaRPr lang="en-A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208483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0"/>
    </mc:Choice>
    <mc:Fallback>
      <p:transition spd="slow" advTm="347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References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7"/>
            <a:ext cx="10216662" cy="3930161"/>
          </a:xfrm>
        </p:spPr>
        <p:txBody>
          <a:bodyPr>
            <a:noAutofit/>
          </a:bodyPr>
          <a:lstStyle/>
          <a:p>
            <a:pPr marL="342900" indent="-342900" algn="l">
              <a:buSzPct val="42000"/>
              <a:buFont typeface="Wingdings" panose="05000000000000000000" pitchFamily="2" charset="2"/>
              <a:buChar char="q"/>
            </a:pPr>
            <a:r>
              <a:rPr lang="en-A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Mangal" panose="02040503050203030202" pitchFamily="18" charset="0"/>
              </a:rPr>
              <a:t>Garcia, M., &amp; Rodriguez, L. (2022). Optimizing Communication Channels in Banking Marketing Campaigns: A Comparative Analysis. Banking and Finance Review, 15(3).</a:t>
            </a: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indent="-342900" algn="l">
              <a:buSzPct val="42000"/>
              <a:buFont typeface="Wingdings" panose="05000000000000000000" pitchFamily="2" charset="2"/>
              <a:buChar char="q"/>
            </a:pPr>
            <a:r>
              <a:rPr lang="en-A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Mangal" panose="02040503050203030202" pitchFamily="18" charset="0"/>
              </a:rPr>
              <a:t>Oliveira, R., &amp; Pereira, S. (2021). Customer Engagement and Marketing Success: Insights from Portuguese Bank Marketing Campaigns. International Journal of Bank Marketing, 25(4).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ct val="42000"/>
              <a:buFont typeface="Wingdings" panose="05000000000000000000" pitchFamily="2" charset="2"/>
              <a:buChar char="q"/>
            </a:pPr>
            <a:r>
              <a:rPr lang="en-A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Mangal" panose="02040503050203030202" pitchFamily="18" charset="0"/>
              </a:rPr>
              <a:t>Chen, Y., &amp; Wang, H. (2020). Enhancing Marketing Effectiveness through Ethical Considerations: A Case Study in the Banking Sector. Journal of Business Ethics, 12(1).</a:t>
            </a:r>
            <a:endParaRPr lang="en-AS" kern="100" dirty="0">
              <a:effectLst/>
              <a:ea typeface="Aptos" panose="020B0004020202020204" pitchFamily="34" charset="0"/>
              <a:cs typeface="Mangal" panose="02040503050203030202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737847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References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7"/>
            <a:ext cx="10278208" cy="3930157"/>
          </a:xfrm>
        </p:spPr>
        <p:txBody>
          <a:bodyPr>
            <a:noAutofit/>
          </a:bodyPr>
          <a:lstStyle/>
          <a:p>
            <a:pPr marL="342900" marR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ct val="42000"/>
              <a:buFont typeface="Wingdings" panose="05000000000000000000" pitchFamily="2" charset="2"/>
              <a:buChar char="q"/>
            </a:pPr>
            <a:r>
              <a:rPr lang="en-A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Mangal" panose="02040503050203030202" pitchFamily="18" charset="0"/>
              </a:rPr>
              <a:t>Jiang, Y.B. (2018). Using Logistic Regression Model to Predict the Success of Bank Telemarketing. Journal of Data Science, 4(35).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ct val="42000"/>
              <a:buFont typeface="Wingdings" panose="05000000000000000000" pitchFamily="2" charset="2"/>
              <a:buChar char="q"/>
            </a:pPr>
            <a:r>
              <a:rPr lang="en-A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Mangal" panose="02040503050203030202" pitchFamily="18" charset="0"/>
              </a:rPr>
              <a:t>Shaik, Subhani, Vijaya Kumar, R., </a:t>
            </a:r>
            <a:r>
              <a:rPr lang="en-AS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Mangal" panose="02040503050203030202" pitchFamily="18" charset="0"/>
              </a:rPr>
              <a:t>Peram</a:t>
            </a:r>
            <a:r>
              <a:rPr lang="en-A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Mangal" panose="02040503050203030202" pitchFamily="18" charset="0"/>
              </a:rPr>
              <a:t>, </a:t>
            </a:r>
            <a:r>
              <a:rPr lang="en-AS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Mangal" panose="02040503050203030202" pitchFamily="18" charset="0"/>
              </a:rPr>
              <a:t>Subba</a:t>
            </a:r>
            <a:r>
              <a:rPr lang="en-AS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Mangal" panose="02040503050203030202" pitchFamily="18" charset="0"/>
              </a:rPr>
              <a:t>, &amp; Rao, B. (2021). </a:t>
            </a:r>
            <a:endParaRPr lang="en-AS" kern="100" dirty="0">
              <a:effectLst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ct val="42000"/>
              <a:buFont typeface="Wingdings" panose="05000000000000000000" pitchFamily="2" charset="2"/>
              <a:buChar char="q"/>
            </a:pPr>
            <a:r>
              <a:rPr lang="en-AS" kern="100" dirty="0">
                <a:effectLst/>
                <a:ea typeface="Aptos" panose="020B0004020202020204" pitchFamily="34" charset="0"/>
                <a:cs typeface="Mangal" panose="02040503050203030202" pitchFamily="18" charset="0"/>
              </a:rPr>
              <a:t>Bank Marketing Using Intelligent Targeting. 10.1007/978-981-15-9516-5_40.</a:t>
            </a:r>
          </a:p>
          <a:p>
            <a:pPr marL="342900" marR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ct val="42000"/>
              <a:buFont typeface="Wingdings" panose="05000000000000000000" pitchFamily="2" charset="2"/>
              <a:buChar char="q"/>
            </a:pPr>
            <a:r>
              <a:rPr lang="en-AS" kern="100" dirty="0" err="1">
                <a:effectLst/>
                <a:ea typeface="Aptos" panose="020B0004020202020204" pitchFamily="34" charset="0"/>
                <a:cs typeface="Mangal" panose="02040503050203030202" pitchFamily="18" charset="0"/>
              </a:rPr>
              <a:t>Moro,S</a:t>
            </a:r>
            <a:r>
              <a:rPr lang="en-AS" kern="100" dirty="0">
                <a:effectLst/>
                <a:ea typeface="Aptos" panose="020B0004020202020204" pitchFamily="34" charset="0"/>
                <a:cs typeface="Mangal" panose="02040503050203030202" pitchFamily="18" charset="0"/>
              </a:rPr>
              <a:t>., </a:t>
            </a:r>
            <a:r>
              <a:rPr lang="en-AS" kern="100" dirty="0" err="1">
                <a:effectLst/>
                <a:ea typeface="Aptos" panose="020B0004020202020204" pitchFamily="34" charset="0"/>
                <a:cs typeface="Mangal" panose="02040503050203030202" pitchFamily="18" charset="0"/>
              </a:rPr>
              <a:t>Rita,P</a:t>
            </a:r>
            <a:r>
              <a:rPr lang="en-AS" kern="100" dirty="0">
                <a:effectLst/>
                <a:ea typeface="Aptos" panose="020B0004020202020204" pitchFamily="34" charset="0"/>
                <a:cs typeface="Mangal" panose="02040503050203030202" pitchFamily="18" charset="0"/>
              </a:rPr>
              <a:t>., and </a:t>
            </a:r>
            <a:r>
              <a:rPr lang="en-AS" kern="100" dirty="0" err="1">
                <a:effectLst/>
                <a:ea typeface="Aptos" panose="020B0004020202020204" pitchFamily="34" charset="0"/>
                <a:cs typeface="Mangal" panose="02040503050203030202" pitchFamily="18" charset="0"/>
              </a:rPr>
              <a:t>Cortez,P</a:t>
            </a:r>
            <a:r>
              <a:rPr lang="en-AS" kern="100" dirty="0">
                <a:effectLst/>
                <a:ea typeface="Aptos" panose="020B0004020202020204" pitchFamily="34" charset="0"/>
                <a:cs typeface="Mangal" panose="02040503050203030202" pitchFamily="18" charset="0"/>
              </a:rPr>
              <a:t>.. (2012). Bank Marketing. UCI Machine Learning Repository. https://doi.org/10.24432/C5K306.</a:t>
            </a:r>
          </a:p>
          <a:p>
            <a:pPr algn="l"/>
            <a:endParaRPr lang="en-A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2247407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US" sz="5400" dirty="0"/>
              <a:t>Introduction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10216662" cy="3481754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Importance of targeted marketing in banking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Use of predictive analytics for precision marketing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A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CAF2BA5A-D93E-8D36-8B5D-FF6E8632C4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14898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804"/>
    </mc:Choice>
    <mc:Fallback>
      <p:transition spd="slow" advTm="56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AS" sz="5400" b="1" kern="0" dirty="0">
                <a:effectLst/>
                <a:ea typeface="Times New Roman" panose="02020603050405020304" pitchFamily="18" charset="0"/>
              </a:rPr>
              <a:t>Problem Statement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10216662" cy="3481754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Traditional marketing inefficiencies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Need for data-driven approaches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algn="l"/>
            <a:endParaRPr lang="en-A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A8A881C-7F6C-3241-238C-0C3091CEA3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80208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99"/>
    </mc:Choice>
    <mc:Fallback>
      <p:transition spd="slow" advTm="44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AS" sz="5400" b="1" kern="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10278208" cy="3481754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Develop predictive model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Enhance campaign accuracy and efficiency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Optimize resource allocation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algn="l"/>
            <a:endParaRPr lang="en-A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050A805-296E-13C8-8467-906B4597C5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76983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67"/>
    </mc:Choice>
    <mc:Fallback>
      <p:transition spd="slow" advTm="38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AS" sz="5400" b="1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10216662" cy="3481754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Source: UCI Machine Learning Repository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41,188 entries, 21 variables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Includes demographic, transactional, and economic data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D89C2894-9379-14AB-0D44-CC452B91F5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38068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69"/>
    </mc:Choice>
    <mc:Fallback>
      <p:transition spd="slow" advTm="34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AS" sz="5400" b="1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10216662" cy="3481754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Quantitative research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Logistic regression analysis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Tools: R-Studio, </a:t>
            </a:r>
            <a:r>
              <a:rPr lang="en-AS" kern="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dplyr</a:t>
            </a: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ggplot2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algn="l"/>
            <a:endParaRPr lang="en-A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18EE612-5476-7698-E6C8-211DCAEC79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75968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30"/>
    </mc:Choice>
    <mc:Fallback>
      <p:transition spd="slow" advTm="38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AS" sz="5400" b="1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Hypotheses</a:t>
            </a:r>
            <a:endParaRPr lang="en-A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10216662" cy="3481754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H1: Method of contact affects subscription rates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H2: Age affects subscription rates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H3: Previous engagement affects subscription rates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algn="l"/>
            <a:endParaRPr lang="en-A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57B931F-7246-D927-4027-3D2DAACBCA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89319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35"/>
    </mc:Choice>
    <mc:Fallback>
      <p:transition spd="slow" advTm="427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Bar chart showing subscription rates by age group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AS" sz="5400" b="1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Findings</a:t>
            </a:r>
            <a:r>
              <a:rPr lang="en-US" sz="5400" b="1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H1 Method of Contact</a:t>
            </a:r>
            <a:endParaRPr lang="en-AS" sz="5400" dirty="0"/>
          </a:p>
        </p:txBody>
      </p:sp>
      <p:sp>
        <p:nvSpPr>
          <p:cNvPr id="3" name="Subtitle 2" descr="Bar chart showing subscription rates by age group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4475285" cy="3481754"/>
          </a:xfrm>
        </p:spPr>
        <p:txBody>
          <a:bodyPr>
            <a:normAutofit/>
          </a:bodyPr>
          <a:lstStyle/>
          <a:p>
            <a:pPr marL="457200" marR="0" lvl="0" indent="-4572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Significant impact of contact method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457200" marR="0" lvl="0" indent="-4572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Higher subscription rates via cellular phones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457200" marR="0" lvl="0" indent="-4572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Chi-square test: p-value &lt; 2.2e-16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algn="l"/>
            <a:endParaRPr lang="en-AS" dirty="0"/>
          </a:p>
        </p:txBody>
      </p:sp>
      <p:cxnSp>
        <p:nvCxnSpPr>
          <p:cNvPr id="5" name="Straight Connector 4" descr="Bar chart showing subscription rates by age group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 descr="Bar chart showing subscription rates by age group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7" name="Picture 6" descr="Bar chart showing subscription rates by age group">
            <a:extLst>
              <a:ext uri="{FF2B5EF4-FFF2-40B4-BE49-F238E27FC236}">
                <a16:creationId xmlns:a16="http://schemas.microsoft.com/office/drawing/2014/main" id="{87CC015E-A25B-3B80-27CA-E6ACC74F40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280" y="2422410"/>
            <a:ext cx="5462697" cy="32414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967BF7-B0E0-FD1D-58FB-1C5DADCBB4D0}"/>
              </a:ext>
            </a:extLst>
          </p:cNvPr>
          <p:cNvSpPr txBox="1"/>
          <p:nvPr/>
        </p:nvSpPr>
        <p:spPr>
          <a:xfrm>
            <a:off x="6096000" y="5663829"/>
            <a:ext cx="5325208" cy="28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AS" sz="1200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Bar chart showing subscription rates by age group</a:t>
            </a:r>
            <a:endParaRPr lang="en-A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700EF2D-D6A4-383D-22D4-A1B59007CC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20290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918"/>
    </mc:Choice>
    <mc:Fallback>
      <p:transition spd="slow" advTm="55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E1F4-2876-5959-4E9F-31DAA16BA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023" y="756140"/>
            <a:ext cx="10533185" cy="1190014"/>
          </a:xfrm>
        </p:spPr>
        <p:txBody>
          <a:bodyPr>
            <a:normAutofit/>
          </a:bodyPr>
          <a:lstStyle/>
          <a:p>
            <a:pPr algn="l"/>
            <a:r>
              <a:rPr lang="en-AS" sz="6000" b="1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Findings</a:t>
            </a:r>
            <a:r>
              <a:rPr lang="en-US" sz="6000" b="1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H2 Age Effect</a:t>
            </a:r>
            <a:endParaRPr lang="en-A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3874F2-00DC-F282-2864-F6CCCEA9E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8023" y="2356338"/>
            <a:ext cx="4475285" cy="3481754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 significant impact of age on subscription rates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q"/>
              <a:tabLst>
                <a:tab pos="457200" algn="l"/>
              </a:tabLst>
            </a:pPr>
            <a:r>
              <a:rPr lang="en-AS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Chi-square test: p-value = 1</a:t>
            </a:r>
            <a:endParaRPr lang="en-A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  <a:p>
            <a:pPr algn="l"/>
            <a:endParaRPr lang="en-A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BBE41B-AC05-502C-4F8C-EAB1EFF4C136}"/>
              </a:ext>
            </a:extLst>
          </p:cNvPr>
          <p:cNvCxnSpPr>
            <a:cxnSpLocks/>
          </p:cNvCxnSpPr>
          <p:nvPr/>
        </p:nvCxnSpPr>
        <p:spPr>
          <a:xfrm>
            <a:off x="826477" y="2092570"/>
            <a:ext cx="1027820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0F765FA-E00C-F72E-E624-CDB3E73C7C5A}"/>
              </a:ext>
            </a:extLst>
          </p:cNvPr>
          <p:cNvSpPr/>
          <p:nvPr/>
        </p:nvSpPr>
        <p:spPr>
          <a:xfrm>
            <a:off x="0" y="6286503"/>
            <a:ext cx="12192000" cy="57149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pic>
        <p:nvPicPr>
          <p:cNvPr id="9" name="Picture 8" descr="Bar chart showing subscription rates by age group">
            <a:extLst>
              <a:ext uri="{FF2B5EF4-FFF2-40B4-BE49-F238E27FC236}">
                <a16:creationId xmlns:a16="http://schemas.microsoft.com/office/drawing/2014/main" id="{0DC055EB-8D53-5ACC-D64B-D648AEA970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066" y="2474155"/>
            <a:ext cx="5470619" cy="32461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59BB819-A702-946D-7D45-45E6D8534462}"/>
              </a:ext>
            </a:extLst>
          </p:cNvPr>
          <p:cNvSpPr txBox="1"/>
          <p:nvPr/>
        </p:nvSpPr>
        <p:spPr>
          <a:xfrm>
            <a:off x="5634066" y="5696515"/>
            <a:ext cx="4920343" cy="28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AS" sz="1200" kern="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Bar chart showing subscription rates by age group</a:t>
            </a:r>
            <a:endParaRPr lang="en-A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Mangal" panose="02040503050203030202" pitchFamily="18" charset="0"/>
            </a:endParaRP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F973DEB-9356-A187-C819-5914FFD97D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18736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13"/>
    </mc:Choice>
    <mc:Fallback>
      <p:transition spd="slow" advTm="39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603</Words>
  <Application>Microsoft Office PowerPoint</Application>
  <PresentationFormat>Widescreen</PresentationFormat>
  <Paragraphs>90</Paragraphs>
  <Slides>16</Slides>
  <Notes>16</Notes>
  <HiddenSlides>0</HiddenSlides>
  <MMClips>13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Times New Roman</vt:lpstr>
      <vt:lpstr>Wingdings</vt:lpstr>
      <vt:lpstr>Office Theme</vt:lpstr>
      <vt:lpstr>Targeted Marketing in Banking Sector</vt:lpstr>
      <vt:lpstr>Introduction</vt:lpstr>
      <vt:lpstr>Problem Statement</vt:lpstr>
      <vt:lpstr>Objectives</vt:lpstr>
      <vt:lpstr>Dataset Description</vt:lpstr>
      <vt:lpstr>Methodology</vt:lpstr>
      <vt:lpstr>Hypotheses</vt:lpstr>
      <vt:lpstr>Findings – H1 Method of Contact</vt:lpstr>
      <vt:lpstr>Findings – H2 Age Effect</vt:lpstr>
      <vt:lpstr>Findings – H3 Previous Engagement</vt:lpstr>
      <vt:lpstr>Recommendations</vt:lpstr>
      <vt:lpstr>Future Research</vt:lpstr>
      <vt:lpstr>Conclusion</vt:lpstr>
      <vt:lpstr>References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Prakash Bajracharya</dc:creator>
  <cp:lastModifiedBy>Prakash Bajracharya</cp:lastModifiedBy>
  <cp:revision>10</cp:revision>
  <dcterms:created xsi:type="dcterms:W3CDTF">2024-06-08T18:59:15Z</dcterms:created>
  <dcterms:modified xsi:type="dcterms:W3CDTF">2024-06-08T21:21:32Z</dcterms:modified>
</cp:coreProperties>
</file>

<file path=docProps/thumbnail.jpeg>
</file>